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57" r:id="rId3"/>
    <p:sldId id="265" r:id="rId4"/>
    <p:sldId id="259" r:id="rId5"/>
    <p:sldId id="270" r:id="rId6"/>
    <p:sldId id="266" r:id="rId7"/>
    <p:sldId id="294" r:id="rId8"/>
    <p:sldId id="274" r:id="rId9"/>
    <p:sldId id="280" r:id="rId10"/>
    <p:sldId id="264" r:id="rId11"/>
    <p:sldId id="268" r:id="rId12"/>
    <p:sldId id="269" r:id="rId13"/>
    <p:sldId id="281" r:id="rId14"/>
    <p:sldId id="271" r:id="rId15"/>
    <p:sldId id="275" r:id="rId16"/>
    <p:sldId id="277" r:id="rId17"/>
    <p:sldId id="278" r:id="rId18"/>
    <p:sldId id="279" r:id="rId19"/>
    <p:sldId id="273" r:id="rId20"/>
    <p:sldId id="263" r:id="rId21"/>
    <p:sldId id="276" r:id="rId22"/>
    <p:sldId id="260" r:id="rId23"/>
    <p:sldId id="287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2" r:id="rId32"/>
    <p:sldId id="293" r:id="rId33"/>
    <p:sldId id="291" r:id="rId34"/>
    <p:sldId id="2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11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2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9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0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9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5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3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58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0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12/21/2022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65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9" r:id="rId7"/>
    <p:sldLayoutId id="2147483765" r:id="rId8"/>
    <p:sldLayoutId id="2147483766" r:id="rId9"/>
    <p:sldLayoutId id="2147483767" r:id="rId10"/>
    <p:sldLayoutId id="21474837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16FCC23-8824-46A7-D881-A07BF58F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47" r="-1" b="11603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46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DE3417-E4E8-3291-F082-813756306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YOLOv4</a:t>
            </a:r>
            <a:r>
              <a:rPr lang="en-US" sz="4200" dirty="0">
                <a:solidFill>
                  <a:srgbClr val="FFFFFF"/>
                </a:solidFill>
              </a:rPr>
              <a:t>: Optimal Speed and Accuracy of Object Detection </a:t>
            </a:r>
            <a:br>
              <a:rPr lang="en-US" sz="4200" dirty="0">
                <a:solidFill>
                  <a:srgbClr val="FFFFFF"/>
                </a:solidFill>
              </a:rPr>
            </a:b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66275-0AA6-22A9-A084-E6B15BDAF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Presented by.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Jehad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Said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Lamiaa</a:t>
            </a:r>
            <a:r>
              <a:rPr lang="en-US" sz="2000" dirty="0">
                <a:solidFill>
                  <a:srgbClr val="FFFFFF"/>
                </a:solidFill>
              </a:rPr>
              <a:t> Omar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Mahmoud Mostafa </a:t>
            </a:r>
            <a:r>
              <a:rPr lang="en-US" sz="2000" dirty="0" err="1">
                <a:solidFill>
                  <a:srgbClr val="FFFFFF"/>
                </a:solidFill>
              </a:rPr>
              <a:t>Tayee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05CA-7593-004B-29C5-DCD05AD3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1- Object detection models</a:t>
            </a:r>
            <a:br>
              <a:rPr lang="en-GB" sz="4800" dirty="0"/>
            </a:br>
            <a:r>
              <a:rPr lang="en-GB" sz="4800" dirty="0"/>
              <a:t>R-CNN(2-stage)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74580-B583-A273-21D7-55ADA6D0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56" y="1690688"/>
            <a:ext cx="10535478" cy="37178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0AB1E4-1F08-CBE8-D969-D7809B80CB9C}"/>
              </a:ext>
            </a:extLst>
          </p:cNvPr>
          <p:cNvSpPr/>
          <p:nvPr/>
        </p:nvSpPr>
        <p:spPr>
          <a:xfrm>
            <a:off x="1053549" y="2504661"/>
            <a:ext cx="4267200" cy="2903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26419-E98B-6581-7F19-89E882365655}"/>
              </a:ext>
            </a:extLst>
          </p:cNvPr>
          <p:cNvSpPr txBox="1"/>
          <p:nvPr/>
        </p:nvSpPr>
        <p:spPr>
          <a:xfrm>
            <a:off x="2649894" y="5646967"/>
            <a:ext cx="109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Stage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49DEE6-D1C6-E837-F13E-6375C51C73B4}"/>
              </a:ext>
            </a:extLst>
          </p:cNvPr>
          <p:cNvSpPr/>
          <p:nvPr/>
        </p:nvSpPr>
        <p:spPr>
          <a:xfrm>
            <a:off x="5320748" y="2504661"/>
            <a:ext cx="5605399" cy="29038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C9567-74EB-563A-4290-52FD2E56CB77}"/>
              </a:ext>
            </a:extLst>
          </p:cNvPr>
          <p:cNvSpPr txBox="1"/>
          <p:nvPr/>
        </p:nvSpPr>
        <p:spPr>
          <a:xfrm>
            <a:off x="7764248" y="5646967"/>
            <a:ext cx="137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Stage 2</a:t>
            </a:r>
          </a:p>
        </p:txBody>
      </p:sp>
    </p:spTree>
    <p:extLst>
      <p:ext uri="{BB962C8B-B14F-4D97-AF65-F5344CB8AC3E}">
        <p14:creationId xmlns:p14="http://schemas.microsoft.com/office/powerpoint/2010/main" val="296747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F6A439-2577-5B00-6C5B-D2FF276B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35" y="1979907"/>
            <a:ext cx="9762931" cy="4177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605CA-7593-004B-29C5-DCD05AD3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/>
              <a:t>1- Object detection models</a:t>
            </a:r>
            <a:br>
              <a:rPr lang="en-GB" sz="5400" dirty="0"/>
            </a:br>
            <a:r>
              <a:rPr lang="en-GB" sz="5400" dirty="0"/>
              <a:t>Fast R-CNN(2-stage)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26419-E98B-6581-7F19-89E882365655}"/>
              </a:ext>
            </a:extLst>
          </p:cNvPr>
          <p:cNvSpPr txBox="1"/>
          <p:nvPr/>
        </p:nvSpPr>
        <p:spPr>
          <a:xfrm>
            <a:off x="1057339" y="6218469"/>
            <a:ext cx="109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Stage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0AB1E4-1F08-CBE8-D969-D7809B80CB9C}"/>
              </a:ext>
            </a:extLst>
          </p:cNvPr>
          <p:cNvSpPr/>
          <p:nvPr/>
        </p:nvSpPr>
        <p:spPr>
          <a:xfrm>
            <a:off x="1184988" y="3438848"/>
            <a:ext cx="10123713" cy="2840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49DEE6-D1C6-E837-F13E-6375C51C73B4}"/>
              </a:ext>
            </a:extLst>
          </p:cNvPr>
          <p:cNvSpPr/>
          <p:nvPr/>
        </p:nvSpPr>
        <p:spPr>
          <a:xfrm>
            <a:off x="1184988" y="1857900"/>
            <a:ext cx="10123713" cy="1897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C9567-74EB-563A-4290-52FD2E56CB77}"/>
              </a:ext>
            </a:extLst>
          </p:cNvPr>
          <p:cNvSpPr txBox="1"/>
          <p:nvPr/>
        </p:nvSpPr>
        <p:spPr>
          <a:xfrm>
            <a:off x="1057339" y="1457238"/>
            <a:ext cx="137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Stage 2</a:t>
            </a:r>
          </a:p>
        </p:txBody>
      </p:sp>
    </p:spTree>
    <p:extLst>
      <p:ext uri="{BB962C8B-B14F-4D97-AF65-F5344CB8AC3E}">
        <p14:creationId xmlns:p14="http://schemas.microsoft.com/office/powerpoint/2010/main" val="29048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 animBg="1"/>
      <p:bldP spid="7" grpId="1" animBg="1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1398EC-8834-09EC-C769-957E89A4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999" y="2444620"/>
            <a:ext cx="6645216" cy="3893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605CA-7593-004B-29C5-DCD05AD3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/>
              <a:t>1- Object detection models</a:t>
            </a:r>
            <a:br>
              <a:rPr lang="en-GB" sz="5400" dirty="0"/>
            </a:br>
            <a:r>
              <a:rPr lang="en-GB" sz="5400" dirty="0"/>
              <a:t>Faster R-CNN(2-stage)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26419-E98B-6581-7F19-89E882365655}"/>
              </a:ext>
            </a:extLst>
          </p:cNvPr>
          <p:cNvSpPr txBox="1"/>
          <p:nvPr/>
        </p:nvSpPr>
        <p:spPr>
          <a:xfrm>
            <a:off x="2155371" y="6467542"/>
            <a:ext cx="1092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Stage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0AB1E4-1F08-CBE8-D969-D7809B80CB9C}"/>
              </a:ext>
            </a:extLst>
          </p:cNvPr>
          <p:cNvSpPr/>
          <p:nvPr/>
        </p:nvSpPr>
        <p:spPr>
          <a:xfrm>
            <a:off x="2155371" y="3349689"/>
            <a:ext cx="7221894" cy="3143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49DEE6-D1C6-E837-F13E-6375C51C73B4}"/>
              </a:ext>
            </a:extLst>
          </p:cNvPr>
          <p:cNvSpPr/>
          <p:nvPr/>
        </p:nvSpPr>
        <p:spPr>
          <a:xfrm>
            <a:off x="2155371" y="2346468"/>
            <a:ext cx="7221894" cy="1796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C9567-74EB-563A-4290-52FD2E56CB77}"/>
              </a:ext>
            </a:extLst>
          </p:cNvPr>
          <p:cNvSpPr txBox="1"/>
          <p:nvPr/>
        </p:nvSpPr>
        <p:spPr>
          <a:xfrm>
            <a:off x="2015556" y="1884803"/>
            <a:ext cx="137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Stage 2</a:t>
            </a:r>
          </a:p>
        </p:txBody>
      </p:sp>
    </p:spTree>
    <p:extLst>
      <p:ext uri="{BB962C8B-B14F-4D97-AF65-F5344CB8AC3E}">
        <p14:creationId xmlns:p14="http://schemas.microsoft.com/office/powerpoint/2010/main" val="150923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 animBg="1"/>
      <p:bldP spid="7" grpId="1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Camera lens with lense reflections">
            <a:extLst>
              <a:ext uri="{FF2B5EF4-FFF2-40B4-BE49-F238E27FC236}">
                <a16:creationId xmlns:a16="http://schemas.microsoft.com/office/drawing/2014/main" id="{63799342-3A3B-66D2-E81C-D0100BE0C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807" r="-1" b="7902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34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9E434C-F08B-EDEC-DE4B-98315277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One-stage</a:t>
            </a:r>
            <a:r>
              <a:rPr lang="en-US" dirty="0">
                <a:solidFill>
                  <a:srgbClr val="FFFFFF"/>
                </a:solidFill>
              </a:rPr>
              <a:t>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5378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481B-554C-D122-033A-A649C96A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1- Object detection models</a:t>
            </a:r>
            <a:br>
              <a:rPr lang="en-GB" dirty="0"/>
            </a:br>
            <a:r>
              <a:rPr lang="en-GB" dirty="0"/>
              <a:t>YOLO(1-stage)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CE04E-E5D1-6C94-8401-0AD52AB3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775" y="2032263"/>
            <a:ext cx="7148179" cy="227095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BA9EBDD-1D09-6380-7509-A63EEEC7E773}"/>
              </a:ext>
            </a:extLst>
          </p:cNvPr>
          <p:cNvSpPr/>
          <p:nvPr/>
        </p:nvSpPr>
        <p:spPr>
          <a:xfrm>
            <a:off x="3806890" y="2948472"/>
            <a:ext cx="3685592" cy="410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07DEFD0-E594-0F45-1531-82E9D7C3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58" y="1027907"/>
            <a:ext cx="1893809" cy="2040056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D302548-6A1B-BBEC-9AB2-EC55076B5B2C}"/>
              </a:ext>
            </a:extLst>
          </p:cNvPr>
          <p:cNvSpPr/>
          <p:nvPr/>
        </p:nvSpPr>
        <p:spPr>
          <a:xfrm>
            <a:off x="9227976" y="3303037"/>
            <a:ext cx="2724538" cy="241662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Optimal Speed </a:t>
            </a:r>
            <a:r>
              <a:rPr lang="en-US" sz="2000" dirty="0"/>
              <a:t>and Accuracy of Object Detection</a:t>
            </a:r>
            <a:endParaRPr lang="en-GB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296E5B-5095-0515-E420-35377DE3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99" y="4511351"/>
            <a:ext cx="7323455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071A-D0BB-EA35-8883-9A243571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2- Bag of freebies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4D62C-B2C4-381D-BADE-2B3AAD573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12F3F-A92A-F381-8667-15F51C38B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08" y="3222494"/>
            <a:ext cx="9624894" cy="33378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0967E1-C548-9273-FD75-3B7DEDA1313C}"/>
              </a:ext>
            </a:extLst>
          </p:cNvPr>
          <p:cNvSpPr/>
          <p:nvPr/>
        </p:nvSpPr>
        <p:spPr>
          <a:xfrm>
            <a:off x="5604655" y="1402080"/>
            <a:ext cx="4999383" cy="1685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ource-serif-pro"/>
              </a:rPr>
              <a:t>I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source-serif-pro"/>
              </a:rPr>
              <a:t>mprovement in the overall accuracy without increasing the overall inference cost.</a:t>
            </a:r>
          </a:p>
        </p:txBody>
      </p:sp>
    </p:spTree>
    <p:extLst>
      <p:ext uri="{BB962C8B-B14F-4D97-AF65-F5344CB8AC3E}">
        <p14:creationId xmlns:p14="http://schemas.microsoft.com/office/powerpoint/2010/main" val="38153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99F9-C61F-E44B-C088-411E505C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2- Bag of freebies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B42D3A-39A1-0B5C-F766-0944953D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690688"/>
            <a:ext cx="10637520" cy="44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D587-ADAD-9467-4F5F-B3E665F9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3- Bag of specials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4B66E0-A293-B2AF-3B31-F5BCBC0085AC}"/>
              </a:ext>
            </a:extLst>
          </p:cNvPr>
          <p:cNvSpPr/>
          <p:nvPr/>
        </p:nvSpPr>
        <p:spPr>
          <a:xfrm>
            <a:off x="6506775" y="870356"/>
            <a:ext cx="5250024" cy="1800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post-processing methods, only </a:t>
            </a:r>
            <a:r>
              <a:rPr lang="en-GB" sz="1800" b="1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Arial" panose="020B0604020202020204" pitchFamily="34" charset="0"/>
              </a:rPr>
              <a:t>increase the inference cost by a small amount</a:t>
            </a:r>
            <a:r>
              <a:rPr lang="en-GB" sz="1800" b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but can </a:t>
            </a:r>
            <a:r>
              <a:rPr lang="en-GB" sz="1800" b="1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Arial" panose="020B0604020202020204" pitchFamily="34" charset="0"/>
              </a:rPr>
              <a:t>significantly improve the accuracy</a:t>
            </a:r>
            <a:r>
              <a:rPr lang="en-GB" sz="1800" b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GB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EA1240-9072-32B6-621A-802895C2E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30" y="2860965"/>
            <a:ext cx="10366513" cy="363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7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White paper ships being led by a yellow ship">
            <a:extLst>
              <a:ext uri="{FF2B5EF4-FFF2-40B4-BE49-F238E27FC236}">
                <a16:creationId xmlns:a16="http://schemas.microsoft.com/office/drawing/2014/main" id="{60E3EAB0-25B8-2673-6F9F-6FE54DBE7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988" r="-1" b="720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71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A21873-743A-C61B-9E2D-2F4C619B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49550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A2DA-95C5-E80B-75EA-5D8C77B6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anatomy of object detection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1434FD8-6722-911D-2AF9-AAFF7A9CDEB6}"/>
              </a:ext>
            </a:extLst>
          </p:cNvPr>
          <p:cNvSpPr/>
          <p:nvPr/>
        </p:nvSpPr>
        <p:spPr>
          <a:xfrm>
            <a:off x="1514668" y="2603238"/>
            <a:ext cx="2649894" cy="196875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Backbone</a:t>
            </a:r>
          </a:p>
          <a:p>
            <a:pPr algn="ctr"/>
            <a:r>
              <a:rPr lang="en-GB" dirty="0"/>
              <a:t>(Feature extraction)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59F7D69-9C39-0F86-94F9-01D2C8C06104}"/>
              </a:ext>
            </a:extLst>
          </p:cNvPr>
          <p:cNvSpPr/>
          <p:nvPr/>
        </p:nvSpPr>
        <p:spPr>
          <a:xfrm>
            <a:off x="4637314" y="3121088"/>
            <a:ext cx="2158483" cy="933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028AC7FF-5315-071E-49EB-AD04D8E04137}"/>
              </a:ext>
            </a:extLst>
          </p:cNvPr>
          <p:cNvSpPr/>
          <p:nvPr/>
        </p:nvSpPr>
        <p:spPr>
          <a:xfrm>
            <a:off x="7268549" y="2603237"/>
            <a:ext cx="2649894" cy="196875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Head</a:t>
            </a:r>
          </a:p>
          <a:p>
            <a:pPr algn="ctr"/>
            <a:r>
              <a:rPr lang="en-GB" dirty="0"/>
              <a:t>(Detection)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85CCA26-EF04-927C-9CDF-3F0766924C83}"/>
              </a:ext>
            </a:extLst>
          </p:cNvPr>
          <p:cNvSpPr/>
          <p:nvPr/>
        </p:nvSpPr>
        <p:spPr>
          <a:xfrm rot="2060759">
            <a:off x="2852155" y="4608594"/>
            <a:ext cx="1679511" cy="84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FEA6C63D-C807-A44D-F289-3671F05CD558}"/>
              </a:ext>
            </a:extLst>
          </p:cNvPr>
          <p:cNvSpPr/>
          <p:nvPr/>
        </p:nvSpPr>
        <p:spPr>
          <a:xfrm>
            <a:off x="4917334" y="4856581"/>
            <a:ext cx="2649894" cy="196875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Neck</a:t>
            </a:r>
          </a:p>
          <a:p>
            <a:pPr algn="ctr"/>
            <a:r>
              <a:rPr lang="en-GB" dirty="0"/>
              <a:t>(collect feature maps from different stages)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CE9886-3854-DD9B-9638-5157CBDEA8BF}"/>
              </a:ext>
            </a:extLst>
          </p:cNvPr>
          <p:cNvSpPr/>
          <p:nvPr/>
        </p:nvSpPr>
        <p:spPr>
          <a:xfrm rot="19255394">
            <a:off x="7829149" y="4289747"/>
            <a:ext cx="1679511" cy="84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80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-0.09817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0.1806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5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5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04" name="Oval 5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5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5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5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6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6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6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6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6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6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6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5" name="Freeform: Shape 6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6" name="Freeform: Shape 6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Oval 6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7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19" name="Rectangle 72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74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 descr="A screenshot of a dog&#10;&#10;Description automatically generated with medium confidence">
            <a:extLst>
              <a:ext uri="{FF2B5EF4-FFF2-40B4-BE49-F238E27FC236}">
                <a16:creationId xmlns:a16="http://schemas.microsoft.com/office/drawing/2014/main" id="{D11B48F2-87DD-129A-A68D-2A8D56C19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1" r="-1" b="12112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21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78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80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82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84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C55DF-5997-DEEA-2AA8-4A30EE40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9000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5D99-9DA8-2CAF-7BF6-3D0DEA2A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anatomy of object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49C90-FE45-0FA6-CAF0-7A7A33E20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67" y="2060702"/>
            <a:ext cx="9921665" cy="37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5D70-ADA1-4115-FBDE-F1B67E3E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YOLO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A77EE-6C15-2CDD-28EC-86644E6F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77" y="2098871"/>
            <a:ext cx="9182435" cy="335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BB46-439C-9071-A520-1D6B3A08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Methodology: Selection of architecture</a:t>
            </a:r>
            <a:br>
              <a:rPr lang="en-GB" sz="4800" dirty="0"/>
            </a:br>
            <a:r>
              <a:rPr lang="en-GB" sz="4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Backbone</a:t>
            </a:r>
            <a:endParaRPr lang="en-GB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F0175-5A64-A75D-93F2-76188A16B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68" y="2146792"/>
            <a:ext cx="9190516" cy="13717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50E517-51C6-EAF9-5DB2-CCBFE6DA5BC3}"/>
              </a:ext>
            </a:extLst>
          </p:cNvPr>
          <p:cNvSpPr txBox="1">
            <a:spLocks/>
          </p:cNvSpPr>
          <p:nvPr/>
        </p:nvSpPr>
        <p:spPr>
          <a:xfrm>
            <a:off x="777240" y="3865527"/>
            <a:ext cx="10659110" cy="188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Darknet?</a:t>
            </a:r>
          </a:p>
          <a:p>
            <a:pPr lvl="1"/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source-serif-pro"/>
              </a:rPr>
              <a:t>Open-source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neural network framework.</a:t>
            </a:r>
          </a:p>
          <a:p>
            <a:pPr lvl="1"/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source-serif-pro"/>
              </a:rPr>
              <a:t>Fast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 and highly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source-serif-pro"/>
              </a:rPr>
              <a:t>accurate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.</a:t>
            </a:r>
          </a:p>
          <a:p>
            <a:pPr lvl="1"/>
            <a:r>
              <a:rPr lang="en-GB" dirty="0">
                <a:solidFill>
                  <a:srgbClr val="292929"/>
                </a:solidFill>
                <a:latin typeface="source-serif-pro"/>
              </a:rPr>
              <a:t>Framework for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source-serif-pro"/>
              </a:rPr>
              <a:t>real time 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object detection because it is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source-serif-pro"/>
              </a:rPr>
              <a:t>written in C and CUDA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9B9101-FCEE-E864-C3BA-C74E8C6B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4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10" y="656473"/>
            <a:ext cx="3400900" cy="5830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0D78B-74E3-BCBD-BF35-DA7FFF82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Methodology: Selection of architecture</a:t>
            </a:r>
            <a:br>
              <a:rPr lang="en-GB" sz="4800" dirty="0"/>
            </a:br>
            <a:r>
              <a:rPr lang="en-GB" sz="4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Backbone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E73F-43BC-CA5D-F9E9-87C99600D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000000"/>
                </a:solidFill>
                <a:latin typeface="NimbusRomNo9L-Regu"/>
              </a:rPr>
              <a:t>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imbusRomNo9L-Regu"/>
              </a:rPr>
              <a:t>ontinuously </a:t>
            </a:r>
            <a:r>
              <a:rPr lang="en-GB" sz="1800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NimbusRomNo9L-Regu"/>
              </a:rPr>
              <a:t>differentiable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imbusRomNo9L-Regu"/>
              </a:rPr>
              <a:t> activation function.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 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00F13E-E481-273A-C973-33E788F69507}"/>
              </a:ext>
            </a:extLst>
          </p:cNvPr>
          <p:cNvSpPr txBox="1">
            <a:spLocks/>
          </p:cNvSpPr>
          <p:nvPr/>
        </p:nvSpPr>
        <p:spPr>
          <a:xfrm>
            <a:off x="777240" y="3571530"/>
            <a:ext cx="10659110" cy="8595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000000"/>
                </a:solidFill>
                <a:latin typeface="NimbusRomNo9L-Regu"/>
              </a:rPr>
              <a:t>The </a:t>
            </a:r>
            <a:r>
              <a:rPr lang="en-GB" sz="1800" dirty="0">
                <a:solidFill>
                  <a:schemeClr val="tx2">
                    <a:lumMod val="25000"/>
                    <a:lumOff val="75000"/>
                  </a:schemeClr>
                </a:solidFill>
                <a:latin typeface="NimbusRomNo9L-Regu"/>
              </a:rPr>
              <a:t>next objective </a:t>
            </a:r>
            <a:r>
              <a:rPr lang="en-GB" sz="1800" dirty="0">
                <a:solidFill>
                  <a:srgbClr val="000000"/>
                </a:solidFill>
                <a:latin typeface="NimbusRomNo9L-Regu"/>
              </a:rPr>
              <a:t>is to select </a:t>
            </a:r>
            <a:r>
              <a:rPr lang="en-GB" sz="1800" dirty="0">
                <a:solidFill>
                  <a:schemeClr val="tx2">
                    <a:lumMod val="25000"/>
                    <a:lumOff val="75000"/>
                  </a:schemeClr>
                </a:solidFill>
                <a:latin typeface="NimbusRomNo9L-Regu"/>
              </a:rPr>
              <a:t>additional blocks </a:t>
            </a:r>
            <a:r>
              <a:rPr lang="en-GB" sz="1800" dirty="0">
                <a:solidFill>
                  <a:srgbClr val="000000"/>
                </a:solidFill>
                <a:latin typeface="NimbusRomNo9L-Regu"/>
              </a:rPr>
              <a:t>for </a:t>
            </a:r>
            <a:r>
              <a:rPr lang="en-GB" sz="1800" dirty="0">
                <a:solidFill>
                  <a:schemeClr val="tx2">
                    <a:lumMod val="25000"/>
                    <a:lumOff val="75000"/>
                  </a:schemeClr>
                </a:solidFill>
                <a:latin typeface="NimbusRomNo9L-Regu"/>
              </a:rPr>
              <a:t>increasing the receptive field </a:t>
            </a:r>
            <a:r>
              <a:rPr lang="en-GB" sz="1800" dirty="0">
                <a:solidFill>
                  <a:srgbClr val="000000"/>
                </a:solidFill>
                <a:latin typeface="NimbusRomNo9L-Regu"/>
              </a:rPr>
              <a:t>and the best method of </a:t>
            </a:r>
            <a:r>
              <a:rPr lang="en-GB" sz="1800" dirty="0">
                <a:solidFill>
                  <a:schemeClr val="tx2">
                    <a:lumMod val="25000"/>
                    <a:lumOff val="75000"/>
                  </a:schemeClr>
                </a:solidFill>
                <a:latin typeface="NimbusRomNo9L-Regu"/>
              </a:rPr>
              <a:t>parameter aggregation </a:t>
            </a:r>
            <a:r>
              <a:rPr lang="en-GB" sz="1800" dirty="0">
                <a:solidFill>
                  <a:srgbClr val="000000"/>
                </a:solidFill>
                <a:latin typeface="NimbusRomNo9L-Regu"/>
              </a:rPr>
              <a:t>from different backbone levels for different detector levels.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087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146C3-D678-E29E-D436-BF55B59F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Methodology: Selection of architecture</a:t>
            </a:r>
            <a:br>
              <a:rPr lang="en-GB" sz="4800" dirty="0"/>
            </a:br>
            <a:r>
              <a:rPr lang="en-GB" sz="4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Neck</a:t>
            </a:r>
            <a:r>
              <a:rPr lang="en-GB" sz="4800" dirty="0"/>
              <a:t>-Spatial pyramid pooling(SPP)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FFBCDB-D7AD-0BBC-415D-33A04F10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4642485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212529"/>
              </a:solidFill>
              <a:latin typeface="Lato" panose="020F0502020204030203" pitchFamily="34" charset="0"/>
            </a:endParaRPr>
          </a:p>
          <a:p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significantly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Lato" panose="020F0502020204030203" pitchFamily="34" charset="0"/>
              </a:rPr>
              <a:t>increases the receptive field</a:t>
            </a:r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</a:p>
          <a:p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separates out the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Lato" panose="020F0502020204030203" pitchFamily="34" charset="0"/>
              </a:rPr>
              <a:t>most significant context features</a:t>
            </a:r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</a:p>
          <a:p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pooling layer 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that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removes the fixed-size constraint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of the network.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 SPP layer pools the features and generates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fixed-length outputs</a:t>
            </a:r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.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AB847-6EF4-966F-D968-56BC8DF3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66" y="1690688"/>
            <a:ext cx="5277360" cy="4397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B8FD66-1B59-4BBF-6199-41567F625732}"/>
              </a:ext>
            </a:extLst>
          </p:cNvPr>
          <p:cNvSpPr txBox="1"/>
          <p:nvPr/>
        </p:nvSpPr>
        <p:spPr>
          <a:xfrm>
            <a:off x="214604" y="6087809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BOS</a:t>
            </a:r>
          </a:p>
        </p:txBody>
      </p:sp>
    </p:spTree>
    <p:extLst>
      <p:ext uri="{BB962C8B-B14F-4D97-AF65-F5344CB8AC3E}">
        <p14:creationId xmlns:p14="http://schemas.microsoft.com/office/powerpoint/2010/main" val="41378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D7DD-7AFA-CFB0-4837-6704B3E5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Methodology: Selection of architecture</a:t>
            </a:r>
            <a:br>
              <a:rPr lang="en-GB" sz="4800" dirty="0"/>
            </a:br>
            <a:r>
              <a:rPr lang="en-GB" sz="4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Neck</a:t>
            </a:r>
            <a:r>
              <a:rPr lang="en-GB" sz="4800" dirty="0"/>
              <a:t>-Path aggregation network(PAN)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154D-ECD2-8DFC-A859-844F13D3B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11165944" cy="4351338"/>
          </a:xfrm>
        </p:spPr>
        <p:txBody>
          <a:bodyPr/>
          <a:lstStyle/>
          <a:p>
            <a:r>
              <a:rPr lang="en-GB" dirty="0"/>
              <a:t>Way to improve the work of FPN.</a:t>
            </a:r>
          </a:p>
          <a:p>
            <a:r>
              <a:rPr lang="en-GB" dirty="0"/>
              <a:t>Using the lateral connections with the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</a:rPr>
              <a:t>element wise additions </a:t>
            </a:r>
            <a:r>
              <a:rPr lang="en-GB" dirty="0">
                <a:solidFill>
                  <a:schemeClr val="tx1"/>
                </a:solidFill>
              </a:rPr>
              <a:t>to add in the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information</a:t>
            </a:r>
            <a:r>
              <a:rPr lang="en-GB" dirty="0">
                <a:solidFill>
                  <a:schemeClr val="tx1"/>
                </a:solidFill>
              </a:rPr>
              <a:t> from the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</a:rPr>
              <a:t>low-level</a:t>
            </a:r>
            <a:r>
              <a:rPr lang="en-GB" dirty="0">
                <a:solidFill>
                  <a:schemeClr val="tx1"/>
                </a:solidFill>
              </a:rPr>
              <a:t> layers.</a:t>
            </a:r>
          </a:p>
          <a:p>
            <a:r>
              <a:rPr lang="en-GB" dirty="0">
                <a:solidFill>
                  <a:schemeClr val="tx1"/>
                </a:solidFill>
              </a:rPr>
              <a:t>The low-level features information helps with localization information which can help in localization of objects.</a:t>
            </a:r>
            <a:endParaRPr lang="en-GB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3E1B4-88CC-38E1-F4A7-A2D68891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534" y="3917092"/>
            <a:ext cx="7864522" cy="2575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11E4AE-728E-4E32-3847-60EB16D45F97}"/>
              </a:ext>
            </a:extLst>
          </p:cNvPr>
          <p:cNvSpPr txBox="1"/>
          <p:nvPr/>
        </p:nvSpPr>
        <p:spPr>
          <a:xfrm>
            <a:off x="214604" y="6087809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BOS</a:t>
            </a:r>
          </a:p>
        </p:txBody>
      </p:sp>
    </p:spTree>
    <p:extLst>
      <p:ext uri="{BB962C8B-B14F-4D97-AF65-F5344CB8AC3E}">
        <p14:creationId xmlns:p14="http://schemas.microsoft.com/office/powerpoint/2010/main" val="30112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1803-7D11-D4FB-6F3E-A494D45D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Methodology: Selection of architecture</a:t>
            </a:r>
            <a:br>
              <a:rPr lang="en-GB" sz="4800" dirty="0"/>
            </a:br>
            <a:r>
              <a:rPr lang="en-GB" sz="4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Neck</a:t>
            </a:r>
            <a:r>
              <a:rPr lang="en-GB" sz="4800" dirty="0"/>
              <a:t>-Path aggregation network(PAN)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9C79-419F-D692-4DA9-BE39579FD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Modified PAN:</a:t>
            </a:r>
          </a:p>
          <a:p>
            <a:pPr lvl="1"/>
            <a:r>
              <a:rPr lang="en-GB" dirty="0"/>
              <a:t>Instead of using element wise addition, they used concatenation.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3CADB-75A6-C5CC-30F1-15872097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42" y="3034467"/>
            <a:ext cx="7408505" cy="3142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9EEF4-5DD4-F66C-C72C-1AD9FF764A7F}"/>
              </a:ext>
            </a:extLst>
          </p:cNvPr>
          <p:cNvSpPr txBox="1"/>
          <p:nvPr/>
        </p:nvSpPr>
        <p:spPr>
          <a:xfrm>
            <a:off x="214604" y="6087809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BOS</a:t>
            </a:r>
          </a:p>
        </p:txBody>
      </p:sp>
    </p:spTree>
    <p:extLst>
      <p:ext uri="{BB962C8B-B14F-4D97-AF65-F5344CB8AC3E}">
        <p14:creationId xmlns:p14="http://schemas.microsoft.com/office/powerpoint/2010/main" val="28725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D090-BD45-36CE-E30D-29C69A4E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Methodology: Selection of architecture</a:t>
            </a:r>
            <a:br>
              <a:rPr lang="en-GB" sz="4800" dirty="0"/>
            </a:br>
            <a:r>
              <a:rPr lang="en-GB" sz="4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Neck</a:t>
            </a:r>
            <a:r>
              <a:rPr lang="en-GB" sz="4800" dirty="0"/>
              <a:t>-Spatial attention module(SAM)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9787C-202F-6678-EEE5-C26FF62F9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I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s a module for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spatial attention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in convolutional neural networks.</a:t>
            </a:r>
          </a:p>
          <a:p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G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enerates a spatial attention map by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utilizing the inter-spatial relationship of features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.</a:t>
            </a:r>
            <a:endParaRPr lang="en-GB" dirty="0">
              <a:solidFill>
                <a:srgbClr val="212529"/>
              </a:solidFill>
              <a:latin typeface="Lato" panose="020F0502020204030203" pitchFamily="34" charset="0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To compute the spatial attention: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we first apply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average-pooling and max-pooling 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operations along the channel axis and </a:t>
            </a:r>
          </a:p>
          <a:p>
            <a:pPr lvl="1"/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Concatenate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them to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generate an efficient feature descriptor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. 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On the concatenated feature descriptor, we </a:t>
            </a:r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apply a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Lato" panose="020F0502020204030203" pitchFamily="34" charset="0"/>
              </a:rPr>
              <a:t>convolution layer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to generate a spatial attention map</a:t>
            </a:r>
            <a:r>
              <a:rPr lang="en-GB" dirty="0">
                <a:solidFill>
                  <a:srgbClr val="212529"/>
                </a:solidFill>
                <a:latin typeface="Lato" panose="020F0502020204030203" pitchFamily="34" charset="0"/>
              </a:rPr>
              <a:t> 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which encodes where to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emphasize or suppress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3C180-FC15-9B93-4A6A-F937BEE7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28" y="4338734"/>
            <a:ext cx="10521820" cy="2273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A01C6-11C5-98F5-D21A-31BFE62AEAD0}"/>
              </a:ext>
            </a:extLst>
          </p:cNvPr>
          <p:cNvSpPr txBox="1"/>
          <p:nvPr/>
        </p:nvSpPr>
        <p:spPr>
          <a:xfrm>
            <a:off x="214604" y="6087809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BOS</a:t>
            </a:r>
          </a:p>
        </p:txBody>
      </p:sp>
    </p:spTree>
    <p:extLst>
      <p:ext uri="{BB962C8B-B14F-4D97-AF65-F5344CB8AC3E}">
        <p14:creationId xmlns:p14="http://schemas.microsoft.com/office/powerpoint/2010/main" val="423511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9A276-54A4-EDFB-4747-5F82D4AB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Methodology: Selection of architecture</a:t>
            </a:r>
            <a:br>
              <a:rPr lang="en-GB" sz="4800" dirty="0"/>
            </a:br>
            <a:r>
              <a:rPr lang="en-GB" sz="4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Neck</a:t>
            </a:r>
            <a:r>
              <a:rPr lang="en-GB" sz="4800" dirty="0"/>
              <a:t>-Spatial attention module(SAM)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D181F-292B-FD75-CCAA-8ED4C0D3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000000"/>
                </a:solidFill>
                <a:latin typeface="NimbusRomNo9L-Regu"/>
              </a:rPr>
              <a:t>M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imbusRomNo9L-Regu"/>
              </a:rPr>
              <a:t>odify SAM </a:t>
            </a:r>
            <a:r>
              <a:rPr lang="en-GB" sz="1800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NimbusRomNo9L-Regu"/>
              </a:rPr>
              <a:t>from spatial-wise attention to pointwise attention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9D42D-CB9D-B510-6D39-26B28F9E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53" y="2481943"/>
            <a:ext cx="6680717" cy="3695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A69D6-FC80-6383-48BE-902FB35AA063}"/>
              </a:ext>
            </a:extLst>
          </p:cNvPr>
          <p:cNvSpPr txBox="1"/>
          <p:nvPr/>
        </p:nvSpPr>
        <p:spPr>
          <a:xfrm>
            <a:off x="214604" y="6087809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BOS</a:t>
            </a:r>
          </a:p>
        </p:txBody>
      </p:sp>
    </p:spTree>
    <p:extLst>
      <p:ext uri="{BB962C8B-B14F-4D97-AF65-F5344CB8AC3E}">
        <p14:creationId xmlns:p14="http://schemas.microsoft.com/office/powerpoint/2010/main" val="4030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343F-C18F-C8C9-88A1-BBEB4873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Methodology: Selection of architecture</a:t>
            </a:r>
            <a:br>
              <a:rPr lang="en-GB" sz="4800" dirty="0"/>
            </a:br>
            <a:r>
              <a:rPr lang="en-GB" sz="4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Bag Of Freebies</a:t>
            </a:r>
            <a:r>
              <a:rPr lang="en-GB" sz="4800" dirty="0"/>
              <a:t>-</a:t>
            </a:r>
            <a:r>
              <a:rPr lang="en-GB" sz="4800" dirty="0" err="1"/>
              <a:t>CutMix</a:t>
            </a:r>
            <a:endParaRPr lang="en-GB" sz="48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33317-60E1-A494-268A-4AE79CC58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Instead of simply removing pixels as in </a:t>
            </a:r>
            <a:r>
              <a:rPr lang="en-GB" b="0" i="0" dirty="0" err="1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CutOut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, we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replace the removed regions with a patch from another image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ground truth labels are also mixed 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proportionally to the number of pixels of combined images.</a:t>
            </a:r>
            <a:endParaRPr lang="en-GB" dirty="0">
              <a:solidFill>
                <a:srgbClr val="212529"/>
              </a:solidFill>
              <a:latin typeface="Lato" panose="020F0502020204030203" pitchFamily="34" charset="0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The added patches further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enhance localization ability 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by requiring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Lato" panose="020F0502020204030203" pitchFamily="34" charset="0"/>
              </a:rPr>
              <a:t>the model to identify the object from a partial view</a:t>
            </a:r>
            <a:r>
              <a:rPr lang="en-GB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231DA-118C-038D-518F-7F971572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9" y="3645573"/>
            <a:ext cx="6706181" cy="29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E462-90BD-6244-0045-03B48895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41E08-7AB5-B2AA-0D7A-68878FC9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69" y="1690688"/>
            <a:ext cx="4519052" cy="454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03FC3-AED2-9FC1-B5DD-8B380043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38" y="1690688"/>
            <a:ext cx="4541914" cy="4534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F7612-83DC-EE79-BADD-92A5DBD7D063}"/>
              </a:ext>
            </a:extLst>
          </p:cNvPr>
          <p:cNvSpPr txBox="1"/>
          <p:nvPr/>
        </p:nvSpPr>
        <p:spPr>
          <a:xfrm>
            <a:off x="5818381" y="2754641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Dog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A04A1-BD6B-C666-9470-F1C3EC610AD1}"/>
              </a:ext>
            </a:extLst>
          </p:cNvPr>
          <p:cNvSpPr txBox="1"/>
          <p:nvPr/>
        </p:nvSpPr>
        <p:spPr>
          <a:xfrm>
            <a:off x="4813784" y="3167390"/>
            <a:ext cx="66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9817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9E0F-53C4-093A-973E-6E6F3939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800" dirty="0"/>
              <a:t>Methodology: Selection of architecture</a:t>
            </a:r>
            <a:br>
              <a:rPr lang="en-GB" sz="4800" dirty="0"/>
            </a:br>
            <a:r>
              <a:rPr lang="en-GB" sz="4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Bag Of Freebies</a:t>
            </a:r>
            <a:r>
              <a:rPr lang="en-GB" sz="4800" dirty="0"/>
              <a:t>-Mosaic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43AD8-D2D7-8ED3-6D7C-27DE2D1F4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Take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source-serif-pro"/>
              </a:rPr>
              <a:t>4 images 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and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source-serif-pro"/>
              </a:rPr>
              <a:t>combine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them into a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source-serif-pro"/>
              </a:rPr>
              <a:t>single image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source-serif-pro"/>
              </a:rPr>
              <a:t>R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source-serif-pro"/>
              </a:rPr>
              <a:t>esizing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each of the four images, </a:t>
            </a:r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source-serif-pro"/>
              </a:rPr>
              <a:t>stitching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them together, and then taking a random </a:t>
            </a:r>
            <a:r>
              <a:rPr lang="en-GB" b="0" i="0" dirty="0" err="1">
                <a:solidFill>
                  <a:srgbClr val="292929"/>
                </a:solidFill>
                <a:effectLst/>
                <a:latin typeface="source-serif-pro"/>
              </a:rPr>
              <a:t>cutout</a:t>
            </a:r>
            <a:r>
              <a:rPr lang="en-GB" b="0" i="0" dirty="0">
                <a:solidFill>
                  <a:srgbClr val="292929"/>
                </a:solidFill>
                <a:effectLst/>
                <a:latin typeface="source-serif-pro"/>
              </a:rPr>
              <a:t> of the stitched images to get the final Mosaic image.</a:t>
            </a:r>
          </a:p>
          <a:p>
            <a:r>
              <a:rPr lang="en-GB" dirty="0">
                <a:solidFill>
                  <a:srgbClr val="292929"/>
                </a:solidFill>
                <a:latin typeface="source-serif-pro"/>
              </a:rPr>
              <a:t>Allow detection of objects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source-serif-pro"/>
              </a:rPr>
              <a:t>out their normal context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.</a:t>
            </a:r>
          </a:p>
          <a:p>
            <a:r>
              <a:rPr lang="en-GB" b="0" i="0" dirty="0">
                <a:solidFill>
                  <a:schemeClr val="tx2">
                    <a:lumMod val="25000"/>
                    <a:lumOff val="75000"/>
                  </a:schemeClr>
                </a:solidFill>
                <a:effectLst/>
                <a:latin typeface="source-serif-pro"/>
              </a:rPr>
              <a:t>Re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  <a:latin typeface="source-serif-pro"/>
              </a:rPr>
              <a:t>duce need for large mini-batch size</a:t>
            </a:r>
            <a:r>
              <a:rPr lang="en-GB" dirty="0">
                <a:solidFill>
                  <a:srgbClr val="292929"/>
                </a:solidFill>
                <a:latin typeface="source-serif-pro"/>
              </a:rPr>
              <a:t>.</a:t>
            </a: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2F139D-BF66-F3AA-003E-6FFABE5A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257" y="2741616"/>
            <a:ext cx="3977985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88BC-ADD5-E76B-D0C6-11E1A221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and Results.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4CE6-BC4B-1547-AE6B-FFF93C229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D57EF-D5F9-A7AE-6EA7-314162B2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12" y="2770795"/>
            <a:ext cx="6210602" cy="26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6A9A-1FC1-71DC-D982-4D1540CE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and Results.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EA710-BFEE-41CC-F76B-B0C768B8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</a:rPr>
              <a:t>CSPDarknet53 outperforms the CSPResNeXt50</a:t>
            </a:r>
            <a:r>
              <a:rPr lang="en-GB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5ABAA-156F-5333-F678-125DC13A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2" y="2795960"/>
            <a:ext cx="7499788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2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93E6-CAAB-CBED-9DFF-CDD661F1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and Results.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9A8A6-6EC2-CB41-3D58-DB065B492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5019664" cy="4351338"/>
          </a:xfrm>
        </p:spPr>
        <p:txBody>
          <a:bodyPr/>
          <a:lstStyle/>
          <a:p>
            <a:r>
              <a:rPr lang="en-GB" dirty="0"/>
              <a:t>On </a:t>
            </a:r>
            <a:r>
              <a:rPr lang="en-GB" dirty="0">
                <a:solidFill>
                  <a:schemeClr val="tx2">
                    <a:lumMod val="25000"/>
                    <a:lumOff val="75000"/>
                  </a:schemeClr>
                </a:solidFill>
              </a:rPr>
              <a:t>COCO</a:t>
            </a:r>
            <a:r>
              <a:rPr lang="en-GB" dirty="0"/>
              <a:t> dataset.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NimbusRomNo9L-Regu"/>
              </a:rPr>
              <a:t>Comparison of the speed and accuracy of different object detectors.</a:t>
            </a:r>
          </a:p>
          <a:p>
            <a:r>
              <a:rPr lang="en-GB" sz="1800" dirty="0">
                <a:solidFill>
                  <a:srgbClr val="000000"/>
                </a:solidFill>
                <a:latin typeface="NimbusRomNo9L-Regu"/>
              </a:rPr>
              <a:t>On </a:t>
            </a:r>
            <a:r>
              <a:rPr lang="en-GB" sz="1800" dirty="0">
                <a:solidFill>
                  <a:schemeClr val="tx2">
                    <a:lumMod val="25000"/>
                    <a:lumOff val="75000"/>
                  </a:schemeClr>
                </a:solidFill>
                <a:latin typeface="NimbusRomNo9L-Regu"/>
              </a:rPr>
              <a:t>3 different GPUs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NimbusRomNo9L-Regu"/>
              </a:rPr>
              <a:t>Maxwell/Pascal/Volta</a:t>
            </a:r>
            <a:r>
              <a:rPr lang="en-GB" sz="1800" b="0" i="0" dirty="0" smtClean="0">
                <a:solidFill>
                  <a:srgbClr val="000000"/>
                </a:solidFill>
                <a:effectLst/>
                <a:latin typeface="NimbusRomNo9L-Regu"/>
              </a:rPr>
              <a:t>.</a:t>
            </a:r>
          </a:p>
          <a:p>
            <a:r>
              <a:rPr lang="en-GB" sz="18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NimbusRomNo9L-Regu"/>
              </a:rPr>
              <a:t>43.5% AP (65.7%AP50</a:t>
            </a:r>
            <a:r>
              <a:rPr lang="en-GB" sz="1800" dirty="0" smtClean="0">
                <a:solidFill>
                  <a:srgbClr val="000000"/>
                </a:solidFill>
                <a:latin typeface="NimbusRomNo9L-Regu"/>
              </a:rPr>
              <a:t>) for MS </a:t>
            </a:r>
            <a:r>
              <a:rPr lang="en-GB" sz="18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NimbusRomNo9L-Regu"/>
              </a:rPr>
              <a:t>COCO</a:t>
            </a:r>
            <a:r>
              <a:rPr lang="en-GB" sz="1800" dirty="0" smtClean="0">
                <a:solidFill>
                  <a:srgbClr val="000000"/>
                </a:solidFill>
                <a:latin typeface="NimbusRomNo9L-Regu"/>
              </a:rPr>
              <a:t> at real time speed of </a:t>
            </a:r>
            <a:r>
              <a:rPr lang="en-GB" sz="1800" dirty="0" smtClean="0">
                <a:solidFill>
                  <a:schemeClr val="tx2">
                    <a:lumMod val="25000"/>
                    <a:lumOff val="75000"/>
                  </a:schemeClr>
                </a:solidFill>
                <a:latin typeface="NimbusRomNo9L-Regu"/>
              </a:rPr>
              <a:t>65 FPS</a:t>
            </a:r>
            <a:r>
              <a:rPr lang="en-GB" sz="1800" dirty="0" smtClean="0">
                <a:solidFill>
                  <a:srgbClr val="000000"/>
                </a:solidFill>
                <a:latin typeface="NimbusRomNo9L-Regu"/>
              </a:rPr>
              <a:t>.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AF42D-C93A-F711-7029-F45AE74F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20" y="1490822"/>
            <a:ext cx="5243014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F37D7EC4-3A12-1470-7FD8-1C277617E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9" r="-1" b="19132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8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84BBF9-4DDB-4E62-EE6F-F5F5D937D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632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1590-5631-D0F6-CAAC-77ACD7B7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1F078-FFE9-40DF-BAE6-DD838040BBE0}"/>
              </a:ext>
            </a:extLst>
          </p:cNvPr>
          <p:cNvSpPr txBox="1"/>
          <p:nvPr/>
        </p:nvSpPr>
        <p:spPr>
          <a:xfrm>
            <a:off x="4296469" y="2118049"/>
            <a:ext cx="3599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Andalus" panose="02020603050405020304" pitchFamily="18" charset="-78"/>
                <a:cs typeface="Andalus" panose="02020603050405020304" pitchFamily="18" charset="-78"/>
              </a:rPr>
              <a:t>Object detection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57F0E109-15AC-2A12-2290-453F0338AE9E}"/>
              </a:ext>
            </a:extLst>
          </p:cNvPr>
          <p:cNvSpPr/>
          <p:nvPr/>
        </p:nvSpPr>
        <p:spPr>
          <a:xfrm>
            <a:off x="777240" y="4032066"/>
            <a:ext cx="4525347" cy="16048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One-stage object detection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4B1277E8-1FBB-FBEE-AC5F-8F66CB4D4478}"/>
              </a:ext>
            </a:extLst>
          </p:cNvPr>
          <p:cNvSpPr/>
          <p:nvPr/>
        </p:nvSpPr>
        <p:spPr>
          <a:xfrm>
            <a:off x="6889413" y="4032066"/>
            <a:ext cx="4525347" cy="16048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Two-stage object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2E847-1AA1-4669-4C08-0E7DBF09EE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10" y="4171717"/>
            <a:ext cx="121297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17BA-A65D-83FD-7D0C-E38D176B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Overview(Cont’d)</a:t>
            </a:r>
            <a:br>
              <a:rPr lang="en-GB" dirty="0"/>
            </a:br>
            <a:r>
              <a:rPr lang="en-GB" dirty="0"/>
              <a:t>1-stage object detection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85B624-9312-0E8D-7037-448B87E5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30" y="2926781"/>
            <a:ext cx="2156647" cy="214902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77BFC-6889-1DBD-4871-55871D50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405" y="2926781"/>
            <a:ext cx="2064259" cy="214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AF994-F365-9FC8-A5B5-38A2AF3A66E3}"/>
              </a:ext>
            </a:extLst>
          </p:cNvPr>
          <p:cNvSpPr txBox="1"/>
          <p:nvPr/>
        </p:nvSpPr>
        <p:spPr>
          <a:xfrm>
            <a:off x="9908784" y="3265022"/>
            <a:ext cx="85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Dog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A0D48-C1D9-07EA-5E96-CCB3482418EC}"/>
              </a:ext>
            </a:extLst>
          </p:cNvPr>
          <p:cNvSpPr txBox="1"/>
          <p:nvPr/>
        </p:nvSpPr>
        <p:spPr>
          <a:xfrm>
            <a:off x="9453755" y="3517790"/>
            <a:ext cx="5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1918E8F-0931-DACD-1C82-F758E953C652}"/>
              </a:ext>
            </a:extLst>
          </p:cNvPr>
          <p:cNvSpPr/>
          <p:nvPr/>
        </p:nvSpPr>
        <p:spPr>
          <a:xfrm>
            <a:off x="2957804" y="3517790"/>
            <a:ext cx="5887616" cy="1100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Stage 1</a:t>
            </a:r>
          </a:p>
        </p:txBody>
      </p:sp>
    </p:spTree>
    <p:extLst>
      <p:ext uri="{BB962C8B-B14F-4D97-AF65-F5344CB8AC3E}">
        <p14:creationId xmlns:p14="http://schemas.microsoft.com/office/powerpoint/2010/main" val="30989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17BA-A65D-83FD-7D0C-E38D176B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Overview(Cont’d)</a:t>
            </a:r>
            <a:br>
              <a:rPr lang="en-GB" dirty="0"/>
            </a:br>
            <a:r>
              <a:rPr lang="en-GB" dirty="0"/>
              <a:t>2-stage object detection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85B624-9312-0E8D-7037-448B87E5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30" y="2926781"/>
            <a:ext cx="2156647" cy="214902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94BDE-2727-0EA0-909A-14ACEB00D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419" y="2926781"/>
            <a:ext cx="2156647" cy="2149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77BFC-6889-1DBD-4871-55871D50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405" y="2926781"/>
            <a:ext cx="2064259" cy="2149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AF994-F365-9FC8-A5B5-38A2AF3A66E3}"/>
              </a:ext>
            </a:extLst>
          </p:cNvPr>
          <p:cNvSpPr txBox="1"/>
          <p:nvPr/>
        </p:nvSpPr>
        <p:spPr>
          <a:xfrm>
            <a:off x="9908784" y="3265022"/>
            <a:ext cx="85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Dog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A0D48-C1D9-07EA-5E96-CCB3482418EC}"/>
              </a:ext>
            </a:extLst>
          </p:cNvPr>
          <p:cNvSpPr txBox="1"/>
          <p:nvPr/>
        </p:nvSpPr>
        <p:spPr>
          <a:xfrm>
            <a:off x="9453755" y="3517790"/>
            <a:ext cx="5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1918E8F-0931-DACD-1C82-F758E953C652}"/>
              </a:ext>
            </a:extLst>
          </p:cNvPr>
          <p:cNvSpPr/>
          <p:nvPr/>
        </p:nvSpPr>
        <p:spPr>
          <a:xfrm>
            <a:off x="2957804" y="3517790"/>
            <a:ext cx="1660849" cy="1100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Stage 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C9BCEF9-BC70-A1CB-7609-BDF9837A5366}"/>
              </a:ext>
            </a:extLst>
          </p:cNvPr>
          <p:cNvSpPr/>
          <p:nvPr/>
        </p:nvSpPr>
        <p:spPr>
          <a:xfrm>
            <a:off x="7197006" y="3539557"/>
            <a:ext cx="1660849" cy="1100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Stage 2</a:t>
            </a:r>
          </a:p>
        </p:txBody>
      </p:sp>
    </p:spTree>
    <p:extLst>
      <p:ext uri="{BB962C8B-B14F-4D97-AF65-F5344CB8AC3E}">
        <p14:creationId xmlns:p14="http://schemas.microsoft.com/office/powerpoint/2010/main" val="36355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COCO(Microsoft):</a:t>
            </a:r>
            <a:endParaRPr lang="en-US" dirty="0"/>
          </a:p>
          <a:p>
            <a:pPr lvl="1"/>
            <a:r>
              <a:rPr lang="en-US" dirty="0"/>
              <a:t>330K images (&gt;200K labeled</a:t>
            </a:r>
            <a:r>
              <a:rPr lang="en-US" dirty="0"/>
              <a:t>).</a:t>
            </a:r>
            <a:endParaRPr lang="en-US" dirty="0"/>
          </a:p>
          <a:p>
            <a:pPr lvl="1"/>
            <a:r>
              <a:rPr lang="en-US" dirty="0"/>
              <a:t>1.5 million object </a:t>
            </a:r>
            <a:r>
              <a:rPr lang="en-US" dirty="0"/>
              <a:t>instances.</a:t>
            </a:r>
          </a:p>
          <a:p>
            <a:pPr lvl="1"/>
            <a:r>
              <a:rPr lang="en-US" dirty="0"/>
              <a:t>80 object </a:t>
            </a:r>
            <a:r>
              <a:rPr lang="en-US" dirty="0" smtClean="0"/>
              <a:t>categories.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19" y="3534187"/>
            <a:ext cx="8935697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Lines intersecting at pushpin">
            <a:extLst>
              <a:ext uri="{FF2B5EF4-FFF2-40B4-BE49-F238E27FC236}">
                <a16:creationId xmlns:a16="http://schemas.microsoft.com/office/drawing/2014/main" id="{4B00371E-25FE-61BD-215D-2AE52374B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565" r="-1" b="6144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71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EF0E55-B9F4-3637-3EFE-9248D470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72FEB-5F36-9662-054C-E826DF800256}"/>
              </a:ext>
            </a:extLst>
          </p:cNvPr>
          <p:cNvSpPr txBox="1"/>
          <p:nvPr/>
        </p:nvSpPr>
        <p:spPr>
          <a:xfrm>
            <a:off x="4022113" y="3668965"/>
            <a:ext cx="4144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1- Object detection models</a:t>
            </a:r>
          </a:p>
        </p:txBody>
      </p:sp>
    </p:spTree>
    <p:extLst>
      <p:ext uri="{BB962C8B-B14F-4D97-AF65-F5344CB8AC3E}">
        <p14:creationId xmlns:p14="http://schemas.microsoft.com/office/powerpoint/2010/main" val="7667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9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Camera lens with lense reflections">
            <a:extLst>
              <a:ext uri="{FF2B5EF4-FFF2-40B4-BE49-F238E27FC236}">
                <a16:creationId xmlns:a16="http://schemas.microsoft.com/office/drawing/2014/main" id="{63799342-3A3B-66D2-E81C-D0100BE0C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807" r="-1" b="7902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50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6E05168-0697-880E-5293-F312A31A78BE}"/>
              </a:ext>
            </a:extLst>
          </p:cNvPr>
          <p:cNvSpPr txBox="1">
            <a:spLocks/>
          </p:cNvSpPr>
          <p:nvPr/>
        </p:nvSpPr>
        <p:spPr>
          <a:xfrm>
            <a:off x="2562606" y="1122363"/>
            <a:ext cx="706373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Two-stage</a:t>
            </a:r>
            <a:r>
              <a:rPr lang="en-US" dirty="0">
                <a:solidFill>
                  <a:srgbClr val="FFFFFF"/>
                </a:solidFill>
              </a:rPr>
              <a:t>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2120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572</Words>
  <Application>Microsoft Office PowerPoint</Application>
  <PresentationFormat>Widescreen</PresentationFormat>
  <Paragraphs>111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Andalus</vt:lpstr>
      <vt:lpstr>Arial</vt:lpstr>
      <vt:lpstr>Calibri</vt:lpstr>
      <vt:lpstr>Gill Sans Nova</vt:lpstr>
      <vt:lpstr>Lato</vt:lpstr>
      <vt:lpstr>NimbusRomNo9L-Regu</vt:lpstr>
      <vt:lpstr>source-serif-pro</vt:lpstr>
      <vt:lpstr>ConfettiVTI</vt:lpstr>
      <vt:lpstr>YOLOv4: Optimal Speed and Accuracy of Object Detection  </vt:lpstr>
      <vt:lpstr>Object detection</vt:lpstr>
      <vt:lpstr>Overview(Cont’d)</vt:lpstr>
      <vt:lpstr>Overview</vt:lpstr>
      <vt:lpstr>Overview(Cont’d) 1-stage object detection</vt:lpstr>
      <vt:lpstr>Overview(Cont’d) 2-stage object detection</vt:lpstr>
      <vt:lpstr>Dataset</vt:lpstr>
      <vt:lpstr>Related work</vt:lpstr>
      <vt:lpstr>PowerPoint Presentation</vt:lpstr>
      <vt:lpstr>1- Object detection models R-CNN(2-stage)</vt:lpstr>
      <vt:lpstr>1- Object detection models Fast R-CNN(2-stage)</vt:lpstr>
      <vt:lpstr>1- Object detection models Faster R-CNN(2-stage)</vt:lpstr>
      <vt:lpstr>One-stage object detection</vt:lpstr>
      <vt:lpstr>1- Object detection models YOLO(1-stage)</vt:lpstr>
      <vt:lpstr>2- Bag of freebies</vt:lpstr>
      <vt:lpstr>2- Bag of freebies</vt:lpstr>
      <vt:lpstr>3- Bag of specials</vt:lpstr>
      <vt:lpstr>Methodology</vt:lpstr>
      <vt:lpstr>The anatomy of object detection</vt:lpstr>
      <vt:lpstr>The anatomy of object detection</vt:lpstr>
      <vt:lpstr>YOLO architecture</vt:lpstr>
      <vt:lpstr>Methodology: Selection of architecture Backbone</vt:lpstr>
      <vt:lpstr>Methodology: Selection of architecture Backbone</vt:lpstr>
      <vt:lpstr>Methodology: Selection of architecture Neck-Spatial pyramid pooling(SPP)</vt:lpstr>
      <vt:lpstr>Methodology: Selection of architecture Neck-Path aggregation network(PAN)</vt:lpstr>
      <vt:lpstr>Methodology: Selection of architecture Neck-Path aggregation network(PAN)</vt:lpstr>
      <vt:lpstr>Methodology: Selection of architecture Neck-Spatial attention module(SAM)</vt:lpstr>
      <vt:lpstr>Methodology: Selection of architecture Neck-Spatial attention module(SAM)</vt:lpstr>
      <vt:lpstr>Methodology: Selection of architecture Bag Of Freebies-CutMix</vt:lpstr>
      <vt:lpstr>Methodology: Selection of architecture Bag Of Freebies-Mosaic</vt:lpstr>
      <vt:lpstr>Experiments and Results.</vt:lpstr>
      <vt:lpstr>Experiments and Results.</vt:lpstr>
      <vt:lpstr>Experiments and Results.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YOLOv4: Optimal Speed and Accuracy of Object Detection</dc:title>
  <dc:creator>Gladit x</dc:creator>
  <cp:lastModifiedBy>Lamiaa Omar Hassan</cp:lastModifiedBy>
  <cp:revision>78</cp:revision>
  <dcterms:created xsi:type="dcterms:W3CDTF">2022-12-20T17:55:26Z</dcterms:created>
  <dcterms:modified xsi:type="dcterms:W3CDTF">2022-12-21T17:50:25Z</dcterms:modified>
</cp:coreProperties>
</file>